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24"/>
  </p:notesMasterIdLst>
  <p:sldIdLst>
    <p:sldId id="256" r:id="rId2"/>
    <p:sldId id="257" r:id="rId3"/>
    <p:sldId id="264" r:id="rId4"/>
    <p:sldId id="271" r:id="rId5"/>
    <p:sldId id="272" r:id="rId6"/>
    <p:sldId id="273" r:id="rId7"/>
    <p:sldId id="265" r:id="rId8"/>
    <p:sldId id="267" r:id="rId9"/>
    <p:sldId id="266" r:id="rId10"/>
    <p:sldId id="268" r:id="rId11"/>
    <p:sldId id="275" r:id="rId12"/>
    <p:sldId id="274" r:id="rId13"/>
    <p:sldId id="282" r:id="rId14"/>
    <p:sldId id="283" r:id="rId15"/>
    <p:sldId id="284" r:id="rId16"/>
    <p:sldId id="285" r:id="rId17"/>
    <p:sldId id="276" r:id="rId18"/>
    <p:sldId id="277" r:id="rId19"/>
    <p:sldId id="278" r:id="rId20"/>
    <p:sldId id="279" r:id="rId21"/>
    <p:sldId id="280" r:id="rId22"/>
    <p:sldId id="281" r:id="rId23"/>
  </p:sldIdLst>
  <p:sldSz cx="12192000" cy="6858000"/>
  <p:notesSz cx="6797675" cy="9928225"/>
  <p:embeddedFontLst>
    <p:embeddedFont>
      <p:font typeface="Century Schoolbook" panose="02040604050505020304" pitchFamily="18" charset="0"/>
      <p:regular r:id="rId25"/>
      <p:bold r:id="rId26"/>
      <p:italic r:id="rId27"/>
      <p:boldItalic r:id="rId28"/>
    </p:embeddedFont>
    <p:embeddedFont>
      <p:font typeface="Haettenschweiler" panose="020B0706040902060204" pitchFamily="34" charset="0"/>
      <p:regular r:id="rId29"/>
    </p:embeddedFont>
    <p:embeddedFont>
      <p:font typeface="Wingdings 2" panose="05020102010507070707" pitchFamily="18" charset="2"/>
      <p:regular r:id="rId30"/>
    </p:embeddedFont>
    <p:embeddedFont>
      <p:font typeface="나눔고딕 ExtraBold" panose="020D0904000000000000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조선굴림체" panose="02030504000101010101" pitchFamily="18" charset="-127"/>
      <p:regular r:id="rId34"/>
    </p:embeddedFont>
    <p:embeddedFont>
      <p:font typeface="태나다체 " panose="02000000000000000000" pitchFamily="2" charset="-127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40A"/>
    <a:srgbClr val="66FF66"/>
    <a:srgbClr val="FF00FF"/>
    <a:srgbClr val="CC0066"/>
    <a:srgbClr val="660066"/>
    <a:srgbClr val="F6E50A"/>
    <a:srgbClr val="F7E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31960"/>
              </p:ext>
            </p:extLst>
          </p:nvPr>
        </p:nvGraphicFramePr>
        <p:xfrm>
          <a:off x="8747404" y="5670183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2019182006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김동재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2019182023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2019182031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DF7F-5D25-5902-9301-851205AC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9C9EF-C013-0E6D-EE60-BDB750C1CB5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4B4395F-34D6-FDC2-E3BB-9513E3C19C3F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D16BAF-70C4-A2C0-02FB-FA003AA3B50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00E78F-D7AD-F96E-02AE-8988BC0FC0D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5E08126-12FD-B910-56EC-D8E97BC2198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097EA-022C-2601-1ED0-27C6E6AA801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865667-309E-336F-0CED-4BF64AE98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579527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워커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추가적인 연구를 기반으로 동물 의식의 데이터화와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 광원을 이용한 잠재의식 유도와 같이 다양한 신기술을 획득한 추축 재단은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 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인해 중지되었던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계획이라면 지속적으로 유입되는 난민과 부상자의 문제를 해결할 수 있다 판단한 이사회의 논의 끝에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기술적 결함을 보완한 시제품의 테스트를 위한 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워커를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극비리에 실행하였다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E28F545-EB0F-0722-2717-D29562189FD7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1A7459-C835-371E-4D30-1E62DFC3F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44493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장막 해제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봉쇄 중이던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방어선에서 원인불명의 이유로 방어선 내에 가동 중이던 모든 로봇이 폭주하여 이를 진압하는 과정에서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발생하는 이상현상을 억제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은폐하는데 사용되던 초대형 인공 나노 입자 적란운인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장막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일시적으로 해제된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폭주한 로봇의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82%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재단의 최신식 인간형 산업용 로봇이라는 사실이 밝혀지자 다수의 기업 및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해당 제품의 대규모 리콜이 발생하였다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C2419F-A59A-0919-5996-B2F830FF6A67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CBC209F-7FF4-982D-A7F4-153C1ED6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7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5C126-D177-727E-1894-2F8274067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680F4-613A-CFB9-C192-096024D6569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B39C3C-562B-ABB9-31D5-DD7F7780F0C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08FBA0-F3F2-1EE8-29A7-3A7999F8EF5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08558B-C465-3E66-3B91-79852CEDE61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3B74CF-A11F-3F15-68E0-F56E72ACBE9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FF63EB-4369-5A9A-FCA5-3052A6D5D1D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AF7ED2-3795-27D9-7B85-76F761258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61763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여명 선언 파기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해리스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아즈마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밀약을 눈치챈 연방이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양도했던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반환을 요구하며 대규모 병력을 이끌고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내의 계획도시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곳을 무력 점거하자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선언의 파기를 선언한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보복으로 연방의 대형 계획도시인 상하이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대규모 폭격을 감행하였다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수십만에 달하는 부상자가 발생하자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재단은 각종 달콤한 제안을 미끼삼아 이들을 자사의 새로운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프로젝트에 참여시켰다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8C159B0-21BA-FBE2-51DF-61267EA54CB3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17AFF0D-3CD4-13C9-9F1C-EA1EA926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3A2AE44-3572-844D-CE3C-2E87FE7E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6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222F39C-5B4A-E39F-1E7A-B937DA75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09998"/>
              </p:ext>
            </p:extLst>
          </p:nvPr>
        </p:nvGraphicFramePr>
        <p:xfrm>
          <a:off x="6504520" y="3928149"/>
          <a:ext cx="5454400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리워크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699F935-4A94-957A-CEBE-A26ED468AA9A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34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5D9A-F9B4-62DF-BE5B-3725AFB98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6EC4A-3B9F-A2A0-D1EA-DE1FE911753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6EBC30-280D-714B-5A3D-234686B2F07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DA155B-0753-3AE4-0D0C-B2C4EAA3C48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D6ADD4-66CC-1459-C2EE-C63FD92A0D7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시놉시스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898A77-DACD-22B4-AAEA-AB5058DC27E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4C709-CF97-89C8-13C3-8027BAA0450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7DB1C1A-AB9C-E659-B9F1-4153F6783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663003"/>
              </p:ext>
            </p:extLst>
          </p:nvPr>
        </p:nvGraphicFramePr>
        <p:xfrm>
          <a:off x="865718" y="4223985"/>
          <a:ext cx="10788399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78839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개요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수십년간 이어진 전쟁으로 인해 지표면의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오염되어 회색의 황무지가 되어버린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기업 간의 영토분쟁 중 일어난 대규모 폭격으로 가족과도 같았던 부대원들과 양 다리를 잃은 당신은 추축 재단에서 추진 중인 시제품을 이용한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참가하기 위해 아직 이름조차 없는 최신식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이동하던 도중 갑작스러운 공격에 정신을 잃게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정체불명의 밀실에서 사이렌 소리와 함께 로봇의 육체로 깨어난 당신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밀실 내에 울려 퍼진 방송을 통해 이 프로젝트가 단순한 시제품 테스트가 아닌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팀으로 나뉜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기의 피실험자들이 실험자들의 지시에 따라 임무를 수행하며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임무를 완수한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 한 팀만이 실험장을 탈출할 수 있는 끔찍한 인체실험이라는 것을 깨닫게 되는데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675BA8-82F5-7D71-E574-108C0B6448ED}"/>
              </a:ext>
            </a:extLst>
          </p:cNvPr>
          <p:cNvCxnSpPr>
            <a:cxnSpLocks/>
          </p:cNvCxnSpPr>
          <p:nvPr/>
        </p:nvCxnSpPr>
        <p:spPr>
          <a:xfrm>
            <a:off x="865719" y="4189728"/>
            <a:ext cx="1078839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474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7591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장착형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슬레지해머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시험기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0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에너지 방출 특성을 연구한 끝에 개발에 성공한 충격파 방출 기능을 가진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슬레지해머의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시험기이다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내부에 장착된 농축된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통해 통상의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슬레지해머보다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훨씬 더 강력한 위력을 발휘하나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지속적으로 노출될 경우 사용자에게 가해지는 악영향은 전혀 고려되어지지 않았다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B9B5C07-C5E0-1196-2983-247248278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0361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근접무기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4A69A85-6F61-580C-55B5-12D2CF1CE8B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9CC710B7-E03B-5813-26C9-1FD75B090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953563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전방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1.5m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58F4E45-3AE4-627D-A87F-BC4052FE0CF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BD0EC4A8-E767-D6E6-8E9F-CA86B4D04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38943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7A011EE-48EA-3C94-07A6-EE3CDAB74454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7B238B30-2A03-FD7A-B48F-E88B26A72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91603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공격속도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1.5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초에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2FE2DB0-1627-0255-8D64-6F99514B6940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FBC8BC3-99DE-4877-7B4D-F8F378C9F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465709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기본 지급 무장이기 때문에 </a:t>
                      </a:r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스폰되지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않음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9B323DC-A688-988B-D0C1-63D285CCDECE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Killing Floor 2 Pulverizer (Clean) - 3D model by RRRIOM (@RRRIOM) [576c3ec]">
            <a:extLst>
              <a:ext uri="{FF2B5EF4-FFF2-40B4-BE49-F238E27FC236}">
                <a16:creationId xmlns:a16="http://schemas.microsoft.com/office/drawing/2014/main" id="{FAA3167B-506E-270B-C6F3-39012DBAB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4" y="1043333"/>
            <a:ext cx="5409576" cy="320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50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18B3-E180-EA3D-0F20-6C082886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163297-F714-E3A2-F100-0F430319E9E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9C636B-8826-02E6-411F-46C03EDDB82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BE3145-00D9-1DA2-C7E1-C6675FBC25F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88C57D-B079-1B86-330D-C0C3A19E518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E45C9C-9A27-C17F-CAB9-E5C6E6FBA44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E426F8-439A-89CF-7330-D02BFEE4389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F34D8C-1930-12B4-D958-407018ADB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014250"/>
              </p:ext>
            </p:extLst>
          </p:nvPr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E5BF1D-6A33-F7ED-0874-2ED0BEBCE3D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CF4263-CFD7-4D19-A0DF-949E5525BAEF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E8D05DE-105E-4A3C-6150-C63A20D52EA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E4BCAE-FAA4-CAA0-803F-3675C97F22B7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00BEA20-88F7-D470-9FDC-E0AA6772C5DF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83A30E4-CA6A-B7DF-2902-E3A4DEED308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07B8311-5EB6-32C6-1A21-41CB428B94EF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71FB213-D08D-5F06-0188-8D894AAFE05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2788362-C055-1BBD-010B-433F598EF075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9383466-B686-59B0-8687-421B3B68ADF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BFA05EB-D887-5C9D-B45E-633BB4685DC7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AB0CB29-ABD8-02D8-D632-A9339277FDBC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83BF3E4-1FE0-0BFD-6488-D2502DA22B6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03B47C7-91F6-80D2-400E-5BE84427292B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A61E9-C838-BF71-D279-F0316422C8C9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65DABE4-6D70-CD14-4012-99306CE5C95D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3DABDCC-37B7-7F0D-9B20-F60613EC7315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08AD246-A283-53FA-BFB1-BE022DC8B42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032BB8A-6499-9724-5F59-05B75CAA0DD9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B829B59-66D2-1F09-A40E-05A91451381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D54008-07E9-74E2-911A-CD432DCE7AD7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C2DF488-8F22-5963-F6DA-97FB7171F442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E3EEFF9-6FA2-A495-0C26-1D04D792124A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247E4-762B-2857-7B37-7E2059060345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6F37719-C071-EAF4-479C-915723362002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E1FF22D-E832-F8AF-5B78-1072CC69276F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EC2746A-9FD8-3BBE-8806-D41B57BA5F3D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75A9054-2500-279D-08D1-ABE11E4CEDBB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F69DCCF-006D-A330-70C6-1FED0FBF73AF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019BA88-237B-600B-85B1-CD1864DFC506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84BC17F-EE2C-C108-1DB2-5B29B65E7B72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847BAA8-650F-CEBE-EB8E-A87A6238F975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6CF41AC-9A04-BFB6-A732-B5A6D9B57667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6DA7640-EFF4-34BE-4731-D321234044EA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062F790-8F9F-9BC8-617A-0473B57D3D52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FA470EF-56AC-42AD-6F92-81CDB456BEBC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5A24ABE-AA83-8575-2974-1B50C0ED7C79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745BB4B-585E-A065-21EB-F754D5A02CDA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D8DD158-9C1D-E07C-AE40-57D6B1BAA876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F3A3C5A-8C05-AE78-6D84-5C01AD95660F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5DD6443-CDD2-AD87-0B0D-7483D9C4D22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5765F66-72EE-5D52-6C2B-951F08E63930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EE9804-AA5A-807E-E0CF-C34C567C05C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00173F-4170-C608-E5B8-1552CBC1B851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350A90A-E260-40D8-A854-95932940A924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DDB422-BBEF-311C-3365-112BC5AC02AE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D94936-6D1D-9F6D-9DFA-733A680A10B5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C952C1-5040-5890-6B93-17F35CB42B46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160613-E8A0-972D-5167-3CF50DB27CA1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93434A-F74E-33C2-F2A4-1BBEF35E71F1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08BEE1-7E24-21BF-3F61-3F6B8FFB3E2D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2138096-2134-158B-4F94-0A4CB263EE7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212475-C98E-3381-28CC-73D81F95130C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5DBD661-9F43-5291-44D1-C007461D0763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6C080CA-F0CB-074F-03CF-14B57456D1B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2372677-E1F9-229A-CEFA-CBE4B8E6E871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D76729F-ED1A-9932-9B72-61912B14AA1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C6B2C25-5840-F811-9C4A-6A26A3157C4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1C95650-C157-44EF-DADB-C43844013D0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4C5F1EE-C9AA-A973-1362-DBDCDDEC760F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865A41-F51D-DFB6-997A-D0606CBD066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AA3A22A-D191-A4D8-0D69-C1DB63731DF0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54E1D68-E915-8DE5-82C4-AC5D8FCE6506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F4FAAF-DC61-F199-6523-73E45EEF18CA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5F53A5-BCAA-52B4-3657-71673776DBE1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31B921B-E872-E153-97F3-70347D4F77D8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4A45D62-4C0D-AF90-1078-6428443A89AA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900E77-22B6-F683-6D22-8D7652AEF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87907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근접무기를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공격이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공격이 실행되면 자동으로 근접무기를 휘두르는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전환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공격이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 모션이 출력되는 동안 플레이어 전방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1.5m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내에 타 플레이어가 들어올 경우 해당 근접무기가 가진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잃게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338917-9DE5-7899-6389-77E44F2B11FF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3FEB34-4F09-4613-D094-2EEC485FBE93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2F4845-A21D-A309-1B88-6A8F64CBA5F5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8A834A-8CD6-289D-0FD1-C10EFE26A853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4E1D5B-A8EC-5FB5-925F-8208A9172DC6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해머 공격 모션 예시</a:t>
            </a:r>
          </a:p>
        </p:txBody>
      </p:sp>
      <p:pic>
        <p:nvPicPr>
          <p:cNvPr id="5122" name="Picture 2" descr="How to Swing a Sledge Hammer on Make a GIF">
            <a:extLst>
              <a:ext uri="{FF2B5EF4-FFF2-40B4-BE49-F238E27FC236}">
                <a16:creationId xmlns:a16="http://schemas.microsoft.com/office/drawing/2014/main" id="{06DB7569-13DB-D29D-5FBE-1E305FDD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33" y="2368296"/>
            <a:ext cx="4836488" cy="26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7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968D-9B7B-04C1-F90F-F58CA1483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5595B3-0978-0BE5-244D-A4DC9948C33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0708FE6-C8CA-98D7-DB47-F872209DB9A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F79EEF-C649-07C4-7BFC-4C9A998CC1FA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9A52E-AF30-90FF-3370-4402CA3D61A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26650C8-DACE-4DA8-D691-01FB1872AE56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A5160D-C95D-956A-B220-4392511869EC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EF8983-05C5-6F02-2D71-631A888F7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74061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태양열 충전형 에너지 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HELIOS-1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사의 최신 프로젝트인 태양열 충전형 총기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HELIOS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산물인 반자동 권총이다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총에 충전된 에너지를 탄환으로 쓰기 때문에 작은 사이즈에도 불구하고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보유하고 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사의 대형 태양열 충전기를 실험장 내부로 들일 수 없었기 때문에 장전이 불가능하다는 단점이 존재한다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720C3CA-9ABD-0CC0-3F3F-BB79E50566EB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68AA60FB-95D0-3A3B-78DC-D3AC2E7CB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934467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F8B48AB-ABDE-C61A-04A6-B18D4F0A9EE9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CE49031D-F50F-29EB-05F1-A12CE1EDA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43117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C770147-A543-CBF8-3430-E9B2994CC4FC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9A8A3630-DD3F-8380-660A-BEB7C3C61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664253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0C4BA64-3A71-FAFA-F287-E3866C529130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E446E2B9-96FE-4687-361E-A15D4D823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885888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2044ABC-C14A-CDA1-82AA-8BFE06357D3C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D11D7FE4-BF35-7FE7-4683-B77532751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16034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A9F043-8B5D-A760-7FFE-D14BB12C4129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DC37835-979F-F6EE-EDA3-12A53C8E5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5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5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1749-3610-FA59-8071-9441885A6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149AE6-9844-2C06-4378-AF287B37BD8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7A8E58-B022-3B7B-AF73-AE1D2F760F8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34A7AE-DF01-5228-3262-40EA1CDDFA1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B5D231-4670-CD45-A43A-367CC9681A99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E09AB9-6F65-63BB-5E09-2741154F444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0B46BE-B8BC-559C-344A-905DCCBCBB4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6AEE90-EF99-2C69-0080-1D17430CA7E6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878D05E-2F93-068F-F421-F974FD5EDB96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6FC841-4F7B-3E29-6AE7-98ED3268AB39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1282342-FC5A-677C-0959-D10F00513C7E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E10636-3B56-A0D0-4329-C549D620A5F6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DA9AA22-6168-B8FB-AEBD-6C46E50807E9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D8F6B17-25C0-FF9B-7A5F-FE85B136B987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9DF249F-D9F0-963D-F22E-FC57294B57E9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A978FF0-5BE9-0400-AA11-0E7FFF68F88C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3F5C9E-D26F-D06D-408E-8CCB6EE38874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0088F2-F2F8-86E5-B841-874B611E5920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89834C-9626-F687-476F-A8F239A7041B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8CF8CB6-0D7F-8FE5-E233-9758CA85EC90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07BBD51-BC82-262F-5A67-AD8DB786E95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67A1545-2EFA-62D8-BDFB-BC31DA4CB1C1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1F047A2-02EC-0114-F105-C4321EBB33F0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529A3CD-27DB-973D-65A7-FC2BC8E4679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99746D1-1346-640B-CBFF-47801E4ED921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F4943D6-9562-D6F8-8281-E7FAB75F4BD7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1336997-3EC1-45AC-C297-583EA6EF5A0F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D91AE5-57D8-9C37-EA04-A5AE1AED14D2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A17EBCA-28CE-2C8A-0134-D9C2996E67A6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3623D62-8C8A-E63C-7B7F-3FBC2C9BFB58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843C0C8-16BA-23AF-5C86-3039EDC99319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DDD36DD-A079-09C9-CE34-C99C59084A34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3180BD6-6426-BCBF-87D5-22696967304E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D205C11-5967-E3C1-3A5B-91C7997E810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25230E-0888-C03D-D245-11569F140DA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45AFCE7-2FE1-4362-4437-3BBC1B228B0A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A39B66A-C9A9-3E2F-76CC-E757C40A40BB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739FE59-91FD-9A81-047C-E5D09B20CE6D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501DE68-5042-E2E4-E4E0-CFEC79E24B56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218670F-7848-78DE-9DF3-6987538DB9C0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B913D81-29B0-3AD9-FDE1-447B9C258F86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73CD2B1-1D45-A18D-4B0B-C9F13B4A692E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1E59807-9BFF-6387-1291-4F9F0EA66AE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A4BC0A3-860E-532D-18F9-3263E1D1577E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0F900B9-E0D1-46D6-561C-E746AB775C0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719794D-2FA4-F86D-3296-B1588BABD149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79B18B1-8C66-6897-E15B-1F0AE8891463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16162D0-D93F-304D-5255-60E1EF803497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58E1F9F-53C0-45ED-867E-30E881B20AAB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D97A6A1-79FE-AC69-9808-805F585BE09F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AAF3DDF-5B65-8495-8C6A-2F4E70406A4F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E9B98A-4618-D8FF-957B-1F967086D99E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75BD9E-6265-0EB3-3479-825760802EFB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DF4328-F161-C305-3302-C2412296F6BD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65087D1-BB42-7E73-CA92-6D787818FDF8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9E38F0D-D28D-C270-A6D9-7EF864688D4A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2D540F-29A6-6D2A-B89D-28246BE3D92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5A5552-9647-4BF5-B134-F9E11AB026B1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CC3AF7F-7B24-3614-B33C-E4A911606E40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1D3700-8BE6-19C3-CEC9-0434E70F09A6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E927E8F-0629-8ABC-1890-FDDD9F81E1F2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CDD2DB4-832F-3E90-C831-8C6F2FC967CF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DCC1D0B-64CA-205B-9599-6F9EFFFED76C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AD32E5B-D0F8-9FD9-EB71-D71CA639CD9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B6DDE48-FEB6-9680-B70B-8D1ECED8D89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1187625-4CA5-07C6-218D-76DAAF134691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4F68CF-9E00-03A7-B3E5-153F899804D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B13638B-6E7F-02CC-C280-134F911F5425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55A09E-7BB6-D737-CE3D-DC153AADAEA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1AA6D72-DE60-4AE2-6A7B-34BD1C83003C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8552C-47EB-6E71-5AC9-C7E351771DA7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D88183-6211-21DD-5E87-1486EBB557C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532171-D0BE-6B7C-9A17-740B387100A1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7244251-FE29-CB73-9208-B41DEF244ED7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685D89-B742-84FA-DC88-FCE5FDD7356D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8A5ABD-D4EC-5A98-C33D-4AE72E2D1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846958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총기를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꺼낸 총기는 좌클릭을 통해 탄환을 사격해 적에게 총기의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피해량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만큼의 데미지를 줄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탄환이 전부 소진됐을 경우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보유 중인 탄환을 소모하여 장전할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총기의 종류에 따라 장전이 불가능한 경우도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시 장전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도중 다른 행동을 수행할 시 장전은 자동으로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F9FEF5-54AB-AC1D-B6A4-0B3408D39C2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B01800-9B0D-B9D8-0A5E-B2F42AD2707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423A5B-6279-85EE-325F-3E0FC07A1C0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88847D-6CC0-051C-AC2C-DEF03AC90C6D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2DA5BE-21DB-D67D-F32A-541FC926AEF5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권총 사격 모션 예시</a:t>
            </a:r>
          </a:p>
        </p:txBody>
      </p:sp>
      <p:pic>
        <p:nvPicPr>
          <p:cNvPr id="5122" name="Picture 2" descr="How to Swing a Sledge Hammer on Make a GIF">
            <a:extLst>
              <a:ext uri="{FF2B5EF4-FFF2-40B4-BE49-F238E27FC236}">
                <a16:creationId xmlns:a16="http://schemas.microsoft.com/office/drawing/2014/main" id="{6CB02A13-ED0D-DD9D-63E2-7A6180F5C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33" y="2368296"/>
            <a:ext cx="4836488" cy="26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56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60DA-F711-13B4-6022-012515C57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86665-E7F1-8E6D-D657-1F8AB65FE40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EB5413-1C37-81D7-4132-D28EE88DA99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890A36-E4EC-9518-2EDD-0E2143C0272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EB54B-FB96-DD0F-1290-73206CF866EB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1B56DD-C59F-1D6F-83ED-2D9209368610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8F313E-6FD3-8D47-40CD-2AE17EE367C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DF5425-42AD-0844-C854-EA63A44C9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64715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소형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나노머신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수복제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시제품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NR-0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기술력이 집약된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입력된 설계도 대로 파손된 부품을 자동으로 수리하는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나노머신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충전된 소형 수복제이다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중 파손된 로봇을 약간이나마 수리하는데 사용되며 설계도가 저장되어 있지 않은 타 로봇이나 유기체에 사용할 경우 치명적인 부작용이 발생할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D5F33D-6C3A-BCFD-B87D-BF7F0931D2A6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FE33BD22-3FDA-6A86-4B81-145870834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216313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 아이템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662069E-5377-FE9F-6FAA-9E9BB6339043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52B4E8B-FC10-5CB0-2F32-03FD8CCA7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474078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D67E8FC-6C1D-4DCE-7B64-21CA3A7516A6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A8DCA82A-2CCE-25DB-1BCF-E5098C414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758952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제한 없음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4979895A-D97E-040F-2A88-0B7A339BE048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4F6BA092-8166-0A9D-A0BE-0FFC33004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668183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시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C3629BEA-527F-3A1F-D5B6-131239D7F269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FB16AE9-9665-B0DD-6146-411AD546D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15890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C1A9241-8AA0-A0E7-49D4-DCB3F2A7C740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림 99">
            <a:extLst>
              <a:ext uri="{FF2B5EF4-FFF2-40B4-BE49-F238E27FC236}">
                <a16:creationId xmlns:a16="http://schemas.microsoft.com/office/drawing/2014/main" id="{FD6F17F7-61DC-DE41-29BB-5CDF7D82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6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20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E928-ECE8-90F9-2150-2960E970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1020D2-5D65-B737-79FE-61D30C1DC44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D5D35A-2FDB-E4CF-32A2-B86A8E2B1C4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14FA20-AC09-FF12-B77A-82410B61443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E71C4B-9201-51CF-A26C-41A7781FB49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CBD26A-70C3-39E5-ADB0-41489CD901D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09E110-2878-08AB-B429-533C190CDC3D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373FA6-9B70-2F48-F6EE-52089DDA7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72845"/>
              </p:ext>
            </p:extLst>
          </p:nvPr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BDE327-A5F8-A0F1-D25E-F524F4CDA91F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5DD949-9908-7C11-9A15-607CC11B0A6C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03C393-7A38-D906-F978-C94D8766523A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0E53156-582D-5957-E91D-6E5EE74C7B6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538284C-D025-57E5-215B-E3EAEDD46152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1A52EFC-B58C-597A-7958-009727F713D4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E38E3C9-7AF5-004B-B0AC-AD0F2A7D03E7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8E7093-8B45-C753-67B1-D1BA4276C96F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05EE6-3C70-DBA5-7F95-558EF1CAF661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173BC45-83CC-184B-A43F-42039AC96D65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D16208C-4F78-DBFE-FE06-64AF54F03160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6118478-5FF3-89D2-F22B-9D808D4E450F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065EAB-FA4E-F725-9CF0-D370B4FF753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9D9F954-A884-A090-E639-46F498591988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1531747-D040-8C21-44D9-2F71DEFD6CA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9431F35-BE88-EC1E-77A8-A37EB5495399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C03AC0B-37DE-CB1D-5A2C-660365FC360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91C3CB-8063-6088-FD98-3FD3DAC191DA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298E8B2-86DF-0A77-8CF5-7AB8C79D69B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D49D44-D2AD-0BC4-5F74-88AD52D583A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734FD52-0CC9-E62E-3B0F-2820545DD42F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56A3A8A-8451-7049-A9C1-6DDEF71F1D8F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4999993-6504-C607-1995-07CA6ED668AE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AA34748-BE5A-B526-7C16-D0A4D552049B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14C328F-755F-39C6-3DA5-575C9CE08ED1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0B70E58-FC35-C05B-480B-E601F401C689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FEA5A35-8BC7-0637-499B-FAAF0BE14C3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79332B2-59E7-E348-72A2-A0B45F43F7A1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B7941B6-9D1C-74BC-66F4-22EE4E2660B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3B3437D-19B7-88D2-C1F0-62CEEEC6EE8E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D7E02EF-D759-2B9A-093E-1CF5740B5C84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CB5EB1C-A84B-98B5-F45E-56FC88EB6285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5CDEF1D-BFA4-EF1B-F36F-F9A3F342C251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10EEEC7-7F12-DE6C-E2B3-05D2900F564A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9409610-AB57-698E-6E89-BEBCFD9BDDA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4553FE9-8C6C-1A83-988F-A61D5291F159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070D6-D69D-953F-47D9-4246AF84CD1C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38822C9-6B5A-B34F-A873-E05419EEB5AE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F227194-CF67-C35B-A1E8-845B26E91D68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A148F85-C175-AE55-14C2-1816CA57F332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0F499-83B0-5B67-59A3-7E82D0DC9B87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BFEBF24-316A-5403-DF6E-16EA214001FB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ED6F8-7704-67DA-98D6-7812BB90E30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1B5879-8480-623E-487C-18D851715C2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71B02B3-9CC6-EF14-E82D-3D19FD480BD8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40AFBD-3212-34BC-549D-0C06B49B8142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02031E-868B-D05A-247E-841B08734CCC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775B6E5-0775-15F7-2361-840FB3F1AC6B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15C75A-918E-B73E-FA4D-0B2F36F4713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9A0027-89CE-188A-BD7C-A4EAE0DB8B09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B496E1E-B319-E897-7DB0-06869D06700D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2CAAB8-8494-C282-2257-2322302A62D9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B6EA74-1600-893C-6342-35FA1B67D3EE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0C20E-F16B-8D65-1650-BBB622ABF3B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FE4FD77-B821-6789-D1FE-0B354A255FA9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227AEB0-3646-B824-5552-FE31DA0A5E82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B8F6EB8-4394-502B-B128-1236BF0DD19D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B58E05-14A3-2497-48EC-51325B730E7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54445BA-9348-983B-0CD3-5E4B22312048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71C6396-5347-F37E-8C32-7B5BD33EC5C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812BA5-9623-E01F-8E7A-C89C09389C79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60321F-C79F-71B1-1E94-BEC80F4E9461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22EF501-3EDF-AE27-6E3B-41CD9143A5D2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6F8C87-27AE-3CD8-C0C3-4C98BF03496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7C68F05-AC66-21E9-2A94-6C1B5BF7DFED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4ADB90-180D-49F5-894C-60312A97FC2F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77F4036-9C4D-9B49-FFF2-3006D5654124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2B40408-0AF3-3DDE-9C2A-4CEB93FAB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507995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체력이 아닐 경우 언제든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Q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사용과 동시에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수복제를 투여하는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사격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수복제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모션이 종료되면 체력이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회복되고 사용한 수복제는 자동으로 제거된다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B2482B-486B-5311-6F83-7494855A68DB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FA7F41-51F5-3D15-9B1B-7EBF7B5D212D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A345BF-CB2D-20E7-C8E0-5BA3C155927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354A00-80EE-691D-ADC1-5A8F3D647D5C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Falck's self-heal animation is so slick : r/Battlefield">
            <a:extLst>
              <a:ext uri="{FF2B5EF4-FFF2-40B4-BE49-F238E27FC236}">
                <a16:creationId xmlns:a16="http://schemas.microsoft.com/office/drawing/2014/main" id="{DE37A749-1000-3D37-C7E0-32F8AC3BF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52" y="2402552"/>
            <a:ext cx="4855268" cy="258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C47C8B-201C-D43F-BD83-0DD97B204544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수복제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사용 모션 예시</a:t>
            </a:r>
          </a:p>
        </p:txBody>
      </p:sp>
    </p:spTree>
    <p:extLst>
      <p:ext uri="{BB962C8B-B14F-4D97-AF65-F5344CB8AC3E}">
        <p14:creationId xmlns:p14="http://schemas.microsoft.com/office/powerpoint/2010/main" val="141251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75E2-1475-385D-3790-E67E3FB56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9E7BF3-FF08-11D6-4925-5E8B998978E0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47C73F-9A59-6CEA-F0CB-F491D97FEB6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FE5D07-5157-D473-A448-664457E2EEB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131177-427D-8C61-B38F-7A658E474B57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C1C060-1693-D321-708C-FAD2CF7C87E1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4F8D82-3DB4-FD3C-670D-7EA30E39862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DD00C-A558-41B4-D592-FB7D69F0E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875976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나노머신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수복제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키트 시제품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NRK-0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기술력이 집약된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입력된 설계도 대로 파손된 부품을 자동으로 수리하는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나노머신이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대량으로 충전된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수복제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키트이다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중 파손된 로봇을 완벽하게 수리하는데 사용되며 설계도가 저장되어 있지 않은 타 로봇이나 유기체에 사용할 경우 극도로 치명적인 부작용이 발생할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843E38-AC07-89AC-30F9-04D502998424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0EFD720-A7C6-EEB2-5D28-DB974290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74029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 아이템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EFE0F1D-9C43-17F1-466C-F6154C4A89C7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A86DA1E-EE9D-A0D4-B71D-B50C8624B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72120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B26D2A9-D3C6-8A23-BCE6-523FEDF93DE6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B2F3122-E41A-BF81-D8D2-104D1079F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772695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97235B1-F3F2-BB5C-E6EC-C8A1F4DC8FDF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2FF5C7E0-6B17-0C11-6836-82DC93A63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48604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시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최대치까지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321B0BC-A6D4-E704-D96F-411E20958216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A7DBFE45-50F3-60B1-47A2-82D3A6458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6737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2AAD6FC-60A9-C432-9BD2-ADFD509A0D47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23BFB74-D12B-A0A3-D247-4B32765E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6" cy="32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1703621" y="1990650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735554"/>
              <a:ext cx="3191435" cy="725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EA3998-8BF3-998C-C4C3-44859A3926C2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0 .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7B939-72F2-71A7-456B-5E005E9E2F89}"/>
              </a:ext>
            </a:extLst>
          </p:cNvPr>
          <p:cNvSpPr txBox="1"/>
          <p:nvPr/>
        </p:nvSpPr>
        <p:spPr>
          <a:xfrm>
            <a:off x="1362962" y="209608"/>
            <a:ext cx="375588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723BF5-19FF-A5AF-8020-300AB97A7C22}"/>
              </a:ext>
            </a:extLst>
          </p:cNvPr>
          <p:cNvGrpSpPr/>
          <p:nvPr/>
        </p:nvGrpSpPr>
        <p:grpSpPr>
          <a:xfrm>
            <a:off x="1703621" y="2827481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D13210B-97FE-6F3E-88F7-36DD9A6FCEB3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E2628CB-AAD7-F1FE-B0CA-0EEE22445BE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98279F4E-8B43-AF99-24AD-3549944A5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077EB-FF59-0A8A-232F-D4E170DF4E88}"/>
                </a:ext>
              </a:extLst>
            </p:cNvPr>
            <p:cNvSpPr txBox="1"/>
            <p:nvPr/>
          </p:nvSpPr>
          <p:spPr>
            <a:xfrm>
              <a:off x="2713077" y="1735554"/>
              <a:ext cx="3191435" cy="725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9446B-B6B5-6351-B13A-BC04215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21E769-B5EE-BFD2-CF12-EDFF9B18267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841AC35-6DD3-A51B-5DF7-3671DFF8BD0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DD4248-09BB-2C5D-0C2F-1C115904037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83236-9B96-A8F9-CAEF-635F2E87A07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B91B66-DB11-27E1-5481-B44D6687E904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E1699B-3861-D22A-A9B6-F9AC4E0B50E8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403AA4-3452-71B6-8934-E1FF4C66E572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2EF9BC-7928-4716-2A7D-18AA5352D29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06B336-93ED-65E5-EB49-D39FC445CD24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0579AA8-871F-C7F0-02B8-A403F03D9B88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DCB74C-358A-5FD0-1B76-04678E8932F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79222E-1533-DFE2-22B1-FCB9FB767028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AFD21C0-73C5-7A6E-B5B6-0651722AD85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496C0E-3CBD-89DB-0054-D805983F46EC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B5202F6-2A00-CDCC-833D-4F922AD8EDA3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25D929-3AF9-94BB-42C8-7390A5681FB9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37BF071-6FAD-872C-06BA-D54C7F124842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6E8EEFA-1D80-E41C-5DF7-B33F00D0E94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ED4BD3D-ACBD-CF5F-BEB6-FBC21A5C5FB3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437078-2AEF-C1C5-A529-CF8A79D684B6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D528B0C-E406-C8FE-259E-1F822B96669C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10507EC-0EBB-0720-2243-8634F10F6A7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66FC716-C34C-871A-6331-E223D9266401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41E2774-BC4D-96B0-6C9C-466D7B6BCAD9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D1482DD-0335-896F-B1C4-2291A01BABE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A78AA2D-1713-8926-2A00-0E62F68D4DF4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4D1A1BA-7F1B-A438-039A-A50305C135D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5431ABC-F7CA-28EA-0F6C-4BC75C736079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3675361-2ADF-0907-DC7C-29432344B41A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DA608F7-1FA1-8E4F-207B-8263C69333C4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3913706-098A-0ADC-38F6-A6F8722C5E26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B25D940-50FA-FEE8-7E12-ECA0DE2D091B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ABCD8C8-7F86-681D-855C-06BA09BF0ADD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A86A99-89FD-CC39-53D7-D70BC5A6AF1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2241698-5647-779F-DC61-A136C27007A7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D483381-CBF2-1141-D9CE-E77AEE6A5855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11DEC97-6C16-0B6C-595F-C1BB3AEA2BEE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31AA539-0BD2-8E69-48B4-51D6C41D63A6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E991B18-C63D-A9D5-0563-87A68531E5D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75B51E7-9214-B6A1-A2B8-D4DCECD06044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1B1D3FD-033D-6BDC-41BD-B5E7ED7A7664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93591F3-4066-D8F3-F693-7127CBA9C000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85B190F-27EB-EE29-FA39-7410A579D4C1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D6767E9-9145-6A34-846D-D4147E92B136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EBC7EF1-39C9-A0B9-90AF-8A75273D5CBF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B642A49-F152-BA46-06BD-D6A0DC3839FC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EF02F6-11C1-6DFE-DA02-9BB36D8E8CB7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AA6A9CD-4077-562F-F166-26BB16D4761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1C622D5-86F1-A86A-C518-228699A7C3FB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59D0032-800D-6C12-A404-0DCB5F204C9C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C72B8C-23D8-E8D4-399A-106E2397B514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4DF0B4B-6EC9-9EC8-73B2-186F1432CF97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859F3B-DD97-9587-B2C2-D21B3199DEF4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BDAF1FC-64F4-E493-B925-6F288FA7CC50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D0B928-C423-EB14-6BAE-3BEC0C0E6671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52D66F-F980-250F-85FC-2ADAF25D2EC4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412BB-8709-2E1F-D06F-1B64CDC625FE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E3CF1D-C5EC-C1AB-7B39-F8744075FB8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7228207-5422-0452-2849-06F11BA0867B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AC2614-A29F-153F-4958-375987E6E350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B6CD25-54D7-0E96-4CC1-0F25408E6659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261CF8-E3EC-CEF2-580B-D8C9FB0E172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5BCA526-B15E-5319-0AF7-237903257036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FD20DF-6C5C-F519-6E9F-A0A110CE7694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1FDF337-939E-D496-796A-CBD8456F226D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1A454F-1570-D6C0-54E2-7E11C53A550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77082C-DC58-C24C-8DF5-E282218A34C6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7606216-D20B-CEC9-34A8-81C2B8A9AAEC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6FCA26D-F0E0-1D0A-3F78-F775EC2C688F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46CDD46-428C-0C8E-5851-80436692BD6E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339FED-FD40-0429-23DF-71443924ECE1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B002C26-F73F-AF96-55C7-709FF690338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9AC2E3-735C-2C0C-A550-145AEA2E0D2E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E7C7769-5CDC-17D1-1467-AD9E4C4B1900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62E4E2-5725-8519-9E48-B6E136F59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75508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체력이 아닐 경우 언제든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키트를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마우스 좌클릭을 통해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사용과 동시에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키트를 사용하는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사격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키트 사용이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모션이 종료되면 체력이 최대로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회복되고 사용한 키트는 자동으로 제거된다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422009-B2C9-098F-B152-BA8081862CA8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D42FB1-8DB4-E1FA-73C7-C092442050C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85984-4F8F-9745-E997-3C596BACE651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C45698-3F50-3627-109A-492FD4B21BF3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7DD519-FBD2-CA39-454A-02CE4A589C0A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수복제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키트 사용 모션 예시</a:t>
            </a:r>
          </a:p>
        </p:txBody>
      </p:sp>
      <p:pic>
        <p:nvPicPr>
          <p:cNvPr id="92" name="그림 91" descr="카민, 벽, 레드, 실내이(가) 표시된 사진&#10;&#10;자동 생성된 설명">
            <a:extLst>
              <a:ext uri="{FF2B5EF4-FFF2-40B4-BE49-F238E27FC236}">
                <a16:creationId xmlns:a16="http://schemas.microsoft.com/office/drawing/2014/main" id="{00078AC9-2017-BB9C-7449-2DDB09B5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6" y="2386631"/>
            <a:ext cx="5056094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BA02-EE26-A942-F62E-FEA22584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99FBF2-5B83-C6DE-539E-FE6DDC760FE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2DDD532-E5DB-C939-B3CB-7765C5168AF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F8E461-2DB5-2BE7-D492-56DEDC221C6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E37998-DA77-8698-36F5-46D9F40D628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3198FF-CF04-6743-1F5E-0690B78E2F0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BCF993-CA1E-A8DF-61C6-313C09E112A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1C76A5-0BF0-3A32-5568-C9A9FD9D1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2872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고폭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점착수류탄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SG-HE-4P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사에서 개발한 특수 도료가 적용되어 활성화 후 투척 시 충격이 가해지면 그 즉시 접착하는 특징이 있는 초기형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고폭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폭발 반경은 상대적으로 좁지만 폭압을 통해 엄폐물 너머의 적에게도 충격을 가할 수 있으나 지나치게 비싼 제작 단가로 인해 소량만이 실험에 투입되었다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0D18F3-138C-BF82-62EC-90D1365F249A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919C25AB-05C2-6688-1531-7DA0CA9DD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5939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D5D9E16-D053-FA69-C052-4C76C879AC4D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2B6EC6F-F16B-0ED4-7F40-5758BC1FA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03666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21439981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폭발 반경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4AF9896-25FC-ABAE-036E-06D683F7EBC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8AE62078-E629-78CF-FD27-D0BDA1023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89967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9AB5EFC-3B3B-0F3C-2AF7-3D28F931911E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A744ECF4-453A-C93D-EDC1-AAAAADA0A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4737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 시 벽에 부착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후 자동으로 폭발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2B79578-4931-EFCE-4ADE-C732B4F443BB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24D6FE87-B0A1-AED3-AA4E-311730C1DAAD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0B2CC1F6-2CEC-FB2E-AA6F-D97271D62597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0B86790-05BA-6667-553D-10722F1D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13019"/>
            <a:ext cx="5409576" cy="32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9A92B-DBCD-D267-4619-FB252EB6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BA11C1-7ECD-16CA-82A5-31C2734AFCE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3D7D73-1C9A-ABFF-CCA8-B9FB4ACC3D92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F5BE1A-3423-14C1-A5A0-BE322F94421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6BFD85-95FA-2E7F-97AD-2AADB9B7511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7B2F3E-301E-9AFA-62EA-3441A468015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9E4446-5110-B8CD-05B1-B9AA91695A6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7A3917-6ADB-0356-CBB2-EDEA8D30AEC1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E050F8-BF04-9A52-394C-461CF278F26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ED241F-F2DE-5ED2-B151-53178D5481E7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24FE71-0004-CF0B-9434-803958378E3F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CB355BA-9632-32ED-82AA-4FEA797A71C4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968E96C-F2D6-E377-F50A-5F06CBB6875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A33ECAB-C0DB-422A-82AA-3C66E97CE84B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6CAD3D6-3A1E-188B-41C6-A8C087DFD2E5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CFFC241-DDAE-6036-D2B8-E9323557305D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1065F4E-571D-F827-472F-7F6B35B5FC1F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7638FA6-8DC8-3F40-4D65-EC00C449081A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08B2500-5E27-2F77-47D0-0B8FF0FB7E9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E9C4AFC-35B0-2FE3-EA29-29AE3CE4E2C3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C3320E-EA05-1D65-7935-7F55DC5F3E17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A551358-5F7D-5479-00B0-DEE617984365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4321339-9868-0B8E-A106-B5595C90A97A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6AEDF5-A103-0AAF-0FAB-BFBB536015BB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350F7F0-B422-72F4-05E1-E73828515BBE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48DC6AB-C819-02DB-C2ED-8B3D1274FE04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ACF7177-24D2-CB7A-DA92-91E058AA332D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62ED2A0-6818-F3AF-7FB2-555A664E3034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BFA1A11-A03E-BA36-640F-1F7447AB97B3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388EEF2-3E6D-E5E9-0E9F-7288B445800C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FE0F29-90BB-71F5-4D5E-5979D946F8E7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87437A-659B-E52B-D024-A43D92A03FA8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4D45260-3225-C71E-938B-D6139E1DCA0A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98494C4-4C0D-BD62-07D1-6E4E166A1FA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0D225E7-3044-7646-B796-35A2AF8A57FD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B216E31-951D-724A-DC04-2AD3A94894A6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4BFDA7-7106-BE98-80AC-9A5460ED5B5E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244BA87-A138-6A1E-2B7F-1989200C88B9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E7AD02E-B69F-E150-6E17-EFE3DF5D33EC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03D3A08-54CB-EA98-0002-B9EFB359EE7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FBC71AB-D5CB-2DAA-8679-A296D04E290A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0270380-3608-B09A-BC5B-F49297296F63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021CA81-D25E-652C-6A10-2637E233D258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97CA620-A1A6-F0E2-8379-CC4886E11ED5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CE60131-848C-C023-BD48-F6FE8249A90D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C94A28B-0F0F-4C9E-66F0-25A169B7C705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F868F34-0B86-3ECB-383D-13A7E550AD3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A4AC357-BB4D-0306-2539-B168FA7ECBC9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7F72057-6044-B6D0-6DB8-01B9C0191F42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C324F3F-94C9-6DED-E7DB-27C3EA1714E3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CE94D8-7597-CEC3-7C6C-F68347C7FEE5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A19AC-8F46-86BA-228C-B01CA66BDC45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3D1FE-E941-C1B4-E37E-36A9CD79336D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CB6F80-0085-4544-6256-2CBBDD50A1D5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9D4FCB4-A038-513E-0C42-BA80649A578C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A55A22-34A1-871E-A189-CE8442021480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BD6FBD-593E-1AFB-87C8-6E70DA3C6637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E89C52A-DAE3-9C3C-F847-0FBB0489FE3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DFC596C-2C76-A05A-8DB5-217A7BAF059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5DF3464-84BD-1DFC-FBE4-2BA603C29597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6FF4A-FAC6-79DA-B5E4-7477325B9CDF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C58110-C30C-4A7A-C25F-E4075727D0FC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E5D237-6144-E48B-FA3A-705B53A4EEB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4120154-7284-39F0-42C5-4732ABC9A2FD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ED2C0B-1397-00D0-F4E4-60C5E7D1FE93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A48D17B-16E8-E7A2-C38C-332F5E1197C2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414404D-DBEC-FF70-25BF-227F6AB20A42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54FB84-4296-4B78-A117-6E05F1050ED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90D1E1A-3C0E-AD43-372B-44D8C2545E93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0C5D3D-1C51-2711-5BBF-E8F9B6F1CA01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0B196C-F946-8E89-AE5F-B547FC23C1F2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F82524-952D-16DD-966C-B48CD62082AE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27B0D5-088A-8B9E-5E52-A8EADEE327F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9CD9E40-C788-C970-9AA9-3E44E4EA53E2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AAF85D5-5281-E162-350E-148FD2CF4AA8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1501C7-CB78-B939-7DE7-529B778C7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80290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수류탄을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투척이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투척과 동시에 가장 먼저 충돌한 오브젝트에 부착된 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뒤 자동으로 폭발한다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고폭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수류탄의 특징 상 엄폐물 너머의 적에게도 폭압이 적용되기 때문에 엄폐물 뒤에 있어도 살상 범위인 반경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7m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내에 들어와 있을 경우 동일한 데미지를 받게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EB17F2-4511-A550-D47D-008CEE693F6F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23F9CE-5A5A-DB75-8C28-26FB54F7BA51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B6B7B1-BC65-2ED6-382A-DD7E7DC95178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A06E9C-E9CB-B6E1-8F3B-7EBF45208325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F905DC-680C-9224-A311-CB08AC4A6C0B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수류탄 투척 모션 예시</a:t>
            </a:r>
          </a:p>
        </p:txBody>
      </p:sp>
      <p:pic>
        <p:nvPicPr>
          <p:cNvPr id="3074" name="Picture 2" descr="Release] Creating a Trail of Grenades">
            <a:extLst>
              <a:ext uri="{FF2B5EF4-FFF2-40B4-BE49-F238E27FC236}">
                <a16:creationId xmlns:a16="http://schemas.microsoft.com/office/drawing/2014/main" id="{B0A8C2F5-945D-1E7D-4337-C8F527F8D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06" y="2382513"/>
            <a:ext cx="5056094" cy="231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4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배경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1981"/>
              </p:ext>
            </p:extLst>
          </p:nvPr>
        </p:nvGraphicFramePr>
        <p:xfrm>
          <a:off x="2410614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수십년간 이어진 전쟁과 각종 재난으로 인해 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황폐화된 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공간적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2410614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306024E-1582-095D-54A8-BD370078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4" y="1106086"/>
            <a:ext cx="3674086" cy="3435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0374DB-5EDC-E288-F073-62C72834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7" y="1106086"/>
            <a:ext cx="3674086" cy="3435926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688EA1B-E693-02B3-C7B7-E1D10C27C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45674"/>
              </p:ext>
            </p:extLst>
          </p:nvPr>
        </p:nvGraphicFramePr>
        <p:xfrm>
          <a:off x="6235577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복종 및 침묵이 최고의 미덕으로서 여겨지는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년의 미래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시간적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9A581A-742A-68C6-5B3B-2FD34C9624E4}"/>
              </a:ext>
            </a:extLst>
          </p:cNvPr>
          <p:cNvCxnSpPr>
            <a:cxnSpLocks/>
          </p:cNvCxnSpPr>
          <p:nvPr/>
        </p:nvCxnSpPr>
        <p:spPr>
          <a:xfrm>
            <a:off x="6235577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4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51340-C273-F379-A2A0-DE76AC9A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FC6719-DE25-2640-97C4-DD6C588E57E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BC150B-F97F-4FEB-18C4-BB18B95B400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ED24A2-F57D-C00C-2DC4-E2E41461894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388D83-C190-C91F-DBE3-3FCD16D020E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71FB7D9-2424-D8B7-F307-A298FEBD6E1F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FFEAFE-5413-669A-363C-403AE20A172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67C312-B0A4-A2C9-930A-B48AF23DA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20257"/>
              </p:ext>
            </p:extLst>
          </p:nvPr>
        </p:nvGraphicFramePr>
        <p:xfrm>
          <a:off x="6821257" y="1105840"/>
          <a:ext cx="3674086" cy="27792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시타델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지표면의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이상이 전쟁으로 인해 황무지가 되어버린 지구에서 유일하게 인간이 생존 가능한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397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계획 도시이다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벽으로 둘러싸인 특유의 폐쇄적인 구조 상 거주 가능한 인원의 수가 한정되어 있기 때문에 인구의 유출 및 유입에 극도로 민감하며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노동력 상실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불온사상에 해당하는 이들을 추방함과 동시에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들어오고자 하는 순례자들 중 노동력을 제공 가능하며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각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체제에 순종적인 이들을 수용함으로써 인구의 균형을 유지하고 있다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69F4F3-182C-256B-F35E-4ED58C87324A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CB614E5-ECF1-8F5E-F0E3-9E2B39EB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7938"/>
              </p:ext>
            </p:extLst>
          </p:nvPr>
        </p:nvGraphicFramePr>
        <p:xfrm>
          <a:off x="6830222" y="4193997"/>
          <a:ext cx="3674086" cy="213916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의회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운영 및 통치에 참여할 수 있는 권력을 가진 기술관료들이 모여서 만들어낸 기관으로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구성원의 대다수가 크고 작은 기업과의 연관이 있는 기술자들로 구성되어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기업에 속한 의회 구성원이 총 구성원의 과반수를 넘어설 경우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기업의 의지가 곧 의회의 의지인 것으로 변질되는 경우도 비일비재하다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86E42E-9143-F68D-1E82-E4DD123E7058}"/>
              </a:ext>
            </a:extLst>
          </p:cNvPr>
          <p:cNvCxnSpPr>
            <a:cxnSpLocks/>
          </p:cNvCxnSpPr>
          <p:nvPr/>
        </p:nvCxnSpPr>
        <p:spPr>
          <a:xfrm>
            <a:off x="6830222" y="4159740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62F8D6-60B2-9E48-A25F-24589E31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7" y="1043086"/>
            <a:ext cx="4880162" cy="2841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A5F4E-5B41-6BCE-9DFF-1C94C255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7" y="4094452"/>
            <a:ext cx="4861642" cy="2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7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CAE1-134F-FA30-ADD0-0491EC14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11A835-B28F-E3C1-A6B7-44475EC6791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6E0EAA-A4C8-8415-AE2D-673F65855533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654E2E-715C-493D-0344-4766D4DC46B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E7A-39CB-24F8-6A1C-339B965BC21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9729AA-B795-19F5-CF36-FD1212CB597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0D4311-3417-F1F0-C0BD-167F4B1A03A5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0E8079-8397-1E91-BED2-FB9EA001D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54458"/>
              </p:ext>
            </p:extLst>
          </p:nvPr>
        </p:nvGraphicFramePr>
        <p:xfrm>
          <a:off x="6821257" y="1105840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황혼 전쟁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2023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태평양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심해저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광물자원을 둘러싼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 태평양 충돌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시작으로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2047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무의미한 분쟁의 끝을 알린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까지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24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년간 끊임없이 이어진 전쟁을 통틀어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전쟁 동안 대부분의 국가가 멸망하거나 영토에 대한 통치권을 상실하였으며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전쟁 내내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마구잡이로 사용된 핵무기와 생화학 병기로 인해 지표면의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단기간의 체류조차 인체에 극도로 치명적인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맹독성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황무지가 되어버렸다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DA05F4-E71D-752D-0B7D-C0001DC0F32D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85BAFBC-0F8C-1E64-B31E-4ED7D745B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381667"/>
              </p:ext>
            </p:extLst>
          </p:nvPr>
        </p:nvGraphicFramePr>
        <p:xfrm>
          <a:off x="6830222" y="3871265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초거대기업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전쟁을 통해 수십년간 막대한 이익을 거둬들여 국가와 법의 기능을 대신할 수 있을 정도로 규격 외 과성장을 달성한 기업을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분야에서 기술적 특이점을 돌파한 기술을 보유하고 있을 뿐만 아니라 막대한 부를 기반으로 자사의 산하에 있는 여러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치안 유지 및 필수 물자 공급을 담당하고 있기 때문에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이후에도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무소불위의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권력을 휘두르고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D6F73F-C1D0-472C-9E9A-2D56D0B24716}"/>
              </a:ext>
            </a:extLst>
          </p:cNvPr>
          <p:cNvCxnSpPr>
            <a:cxnSpLocks/>
          </p:cNvCxnSpPr>
          <p:nvPr/>
        </p:nvCxnSpPr>
        <p:spPr>
          <a:xfrm>
            <a:off x="6830222" y="3837008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E40DF38-0279-6FFA-4F7B-B498FA69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8" y="1043086"/>
            <a:ext cx="4861642" cy="262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23DEA1-9128-96B9-0684-28517F30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8" y="3817773"/>
            <a:ext cx="4888084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6D62-99D8-6840-BAF7-6ED7D4CE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5FA691-3031-5894-DBAD-254485C9D1C6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1D5966-3B96-8B11-BCDC-CB766DC0DA5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CBCD1-4A9C-E02D-04EB-5DAAFA5016B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99D354-A592-F278-B8F3-493D7EA442A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세력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1D2E52B-74D3-C316-D854-B046785B273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BC260D-097E-F240-07E6-8F16EBA8CC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C1526E-DFB8-F460-3079-E93169A00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10119"/>
              </p:ext>
            </p:extLst>
          </p:nvPr>
        </p:nvGraphicFramePr>
        <p:xfrm>
          <a:off x="727781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추축 재단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뛰어난 로봇 공학 기술을 바탕으로 산업용 로봇 시장을 장악하는데 성공한 기업이자 가장 오랜 역사를 가진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수단과 방법을 가리지 않는 공격적인 인수합병을 통해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시타델과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기업을 집어삼키며 끊임 없이 세력을 키우는 것으로 악명이 높은 기업이다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55B3B2-273B-8B7D-3E99-C4D3B5349072}"/>
              </a:ext>
            </a:extLst>
          </p:cNvPr>
          <p:cNvCxnSpPr>
            <a:cxnSpLocks/>
          </p:cNvCxnSpPr>
          <p:nvPr/>
        </p:nvCxnSpPr>
        <p:spPr>
          <a:xfrm>
            <a:off x="727781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473B3A4-E509-B24A-58A7-B1BFD767A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145859"/>
              </p:ext>
            </p:extLst>
          </p:nvPr>
        </p:nvGraphicFramePr>
        <p:xfrm>
          <a:off x="4533994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엘리시움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코퍼레이션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 입자 제어 기술에서 타의 추종을 불허하는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전쟁에서 쓰인 생화학 병기의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78%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자사의 나노 입자를 바탕으로 개발된 유기물 붕괴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유도제로 오염된 대지를 정화할 수 있는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치료제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기술을 독점하여 막대한 부를 축적하고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6C2F74-D5FA-E750-5643-ABEBE8555993}"/>
              </a:ext>
            </a:extLst>
          </p:cNvPr>
          <p:cNvCxnSpPr>
            <a:cxnSpLocks/>
          </p:cNvCxnSpPr>
          <p:nvPr/>
        </p:nvCxnSpPr>
        <p:spPr>
          <a:xfrm>
            <a:off x="4533994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D202C9-9AE0-535C-CB61-9DB90FA32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02232"/>
              </p:ext>
            </p:extLst>
          </p:nvPr>
        </p:nvGraphicFramePr>
        <p:xfrm>
          <a:off x="8340207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유니온 인터내셔널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연방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유전 공학 분야에서 두각을 드러낸 복수의 다국적 기업들이 연합하여 탄생한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극한환경에 내성을 가진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GMO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제작 기술의 독점을 통해 식량의 무기화에 앞장서고 있으며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다수의 기업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의회와 적대적인 관계에 놓여있다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</a:t>
                      </a: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A309FF-6CE7-B77F-E9F4-90588CDEE758}"/>
              </a:ext>
            </a:extLst>
          </p:cNvPr>
          <p:cNvCxnSpPr>
            <a:cxnSpLocks/>
          </p:cNvCxnSpPr>
          <p:nvPr/>
        </p:nvCxnSpPr>
        <p:spPr>
          <a:xfrm>
            <a:off x="8340207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E3C1F9C-CAEC-D35B-8604-641C5673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94" y="953903"/>
            <a:ext cx="3674086" cy="3674086"/>
          </a:xfrm>
          <a:prstGeom prst="rect">
            <a:avLst/>
          </a:prstGeom>
        </p:spPr>
      </p:pic>
      <p:pic>
        <p:nvPicPr>
          <p:cNvPr id="19" name="그림 18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8710DED-F245-EA15-3B3A-C4A16419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" y="953903"/>
            <a:ext cx="3674086" cy="3674086"/>
          </a:xfrm>
          <a:prstGeom prst="rect">
            <a:avLst/>
          </a:prstGeom>
        </p:spPr>
      </p:pic>
      <p:pic>
        <p:nvPicPr>
          <p:cNvPr id="21" name="그림 20" descr="디자인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684AF996-9393-B548-6BFD-C2E2EE36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208" y="953903"/>
            <a:ext cx="3674086" cy="36740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120734-54DE-6CBD-98D4-3E9AF2BE5B9E}"/>
              </a:ext>
            </a:extLst>
          </p:cNvPr>
          <p:cNvSpPr/>
          <p:nvPr/>
        </p:nvSpPr>
        <p:spPr>
          <a:xfrm>
            <a:off x="738501" y="4121777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재단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여러분과 함께합니다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14F9FB-C9BD-121C-CC40-68A14D2E9644}"/>
              </a:ext>
            </a:extLst>
          </p:cNvPr>
          <p:cNvSpPr/>
          <p:nvPr/>
        </p:nvSpPr>
        <p:spPr>
          <a:xfrm>
            <a:off x="4539367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 나은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미래를 </a:t>
            </a:r>
            <a:r>
              <a:rPr lang="ko-KR" alt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만들어갑니다</a:t>
            </a:r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DB1969-B7CA-CFCA-3A2F-4A2E4EB51B72}"/>
              </a:ext>
            </a:extLst>
          </p:cNvPr>
          <p:cNvSpPr/>
          <p:nvPr/>
        </p:nvSpPr>
        <p:spPr>
          <a:xfrm>
            <a:off x="8350954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만인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행복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위하여</a:t>
            </a:r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86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367AF-1DB2-980D-C209-55F5C8C2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4BF3D8-0680-1483-6BA2-E5431302E57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526B68-D457-5D4D-2B1A-47546AB13C6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AA4FA1-8631-F076-422D-1431983274C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0A9F0A-8046-4CA6-FBFA-9A5366C08F6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969445E-FFD8-1AE4-3019-3BDBFDA998D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D32D7-94C5-0986-EA9B-C024AC7259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F5A230-91B6-B8B2-4092-8852FA81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36634"/>
              </p:ext>
            </p:extLst>
          </p:nvPr>
        </p:nvGraphicFramePr>
        <p:xfrm>
          <a:off x="865719" y="3928149"/>
          <a:ext cx="5454400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23259F-244D-2BC7-791F-B9DDE2CCE4EE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4D0B2F7-73CB-B1E9-88C4-033F4B31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20" y="1240339"/>
            <a:ext cx="5454400" cy="246159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BD50883-F852-717A-3022-AF0D7A98B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36391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퉁구스카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-1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운석우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 러시아의 동부 지역에 건설된 추축 재단의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질량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20000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톤에 달하는 운석이 폭발하여 발생한 대량의 운석우가 추락하여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초토화시킨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사건으로 인해 추축 재단은 막대한 물적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인적 손실이 발생했을 뿐만 아니라 추락한 운석을 회수하는 과정에서 해당 도시의 지배권을 노린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과의 무력충돌로 인해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지배권과 운석의 소유권까지 상실하게 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 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6E8F99-96B3-AEAD-567E-4448E764427F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5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03D23-6624-E509-3D00-5E35B1045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52FD7-1FCD-0DAC-0E22-594CECB61A2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121AE7-D1F0-DE2E-1915-D47FAB2CB7E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326A49-B624-C5FC-4608-21434FFD3B6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22FB3F-8F8E-BB07-F451-2FF2B1D7908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8A72B8-4D65-0A36-1090-54722229C86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E2BA6-48DF-E66E-4640-6292EFF1669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C3C4840-8289-A454-B755-598536084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42178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L.A.B(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노동지원사업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계획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사건으로 인해 재정에 심각한 타격을 입어 추축 재단의 공격적인 확장에 제동이 걸리자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재단은 긴급이사회를 소집하여 빠져나간 인적 손실을 메꾸기 위해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각종 사유로 인한 육체의 손실로 노동력을 완전히 상실한 인간을 계획도시 내에서 차출한 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과정을 거쳐 회사의 노동력으로서 활용하는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L.A.B(Labor Assistant Business,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노동지원사업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계획을 추진하였다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E61C3C-2BF9-B892-784F-82B79493CF9C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DCB0537-05A9-4218-B65A-9A88A3B60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3076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비밀 연구시설 알파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타 기업의 눈을 피해 비밀리에 진행되어야 할 프로젝트 및 연구를 수행하기 위해 추축 재단은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위장한 비밀 연구시설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각종 첨단 기술을 동원하여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개월만에 완공하였다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시설이 완공되자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재단은 건설에 참여한 노동자들을 보상금 지급의 명목으로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데려와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초기안을 적용했으나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적용 결과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중대한 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발견되어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계획은 이사회의 논의 끝에 추가적인 투자 및 연구의 중단이 결정되었다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32B899-6F25-AC1B-293A-92FB06419A25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4B12D54-28D1-510F-7420-D400FB7F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CCD77C-3E77-267A-75D4-8BC71507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BDF0-6361-6DBD-59C6-0AF1D9DB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2AEA99-46F4-7267-8ACF-1B022C5D478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69C776B-1C1A-BC67-9F74-8AC248F2092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1FF4E3-CB82-5F6A-5F12-6AD6345C1C6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8E1D37-104F-A253-D845-7200AD8674A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4C0013-6EE5-0678-BE32-0D89409309E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7FE13D-9EDB-CD18-6324-92D819F64B7F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5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A408F2C-2ED7-03A6-A2C7-3917A716E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17947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청야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추락한 운석에서 추출해낸 미지의 물질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실험하던 연방의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과적재된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공명 현상을 일으키며 인간에게 치명적인 각종 이상 현상을 일으킨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사건을 은폐하기 위해 연방은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위치한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통째로 우호 관계에 있던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에게 양도하는 대신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인근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분배하는 협상에 성공하였다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7DB58B-B96E-2234-3C40-AC9AB6A1E2BA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B7DCAFC-CB54-1D3C-C291-33D83572B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797265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해리스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아즈마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밀약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연방에 의해 떠넘겨진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청야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사태의 후폭풍에 골머리를 앓고 있던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추축 재단이 난민과 사상자 문제를 해결할 수 있다며 비밀리에 접선을 시도하였고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회수한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연구자료에 더해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향후 회사 간의 기술 및 물자의 적극적 교류를 조건으로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유입된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추축 재단이 매년 수용하겠다는 두 초거대기업간의 협상가들의 이름을 딴 밀약이 성사되었다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90F358-8518-F108-5302-DDAFB0E91DB3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47811E6-D481-CD7D-9BD6-90F25801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0" y="1240340"/>
            <a:ext cx="5454400" cy="2461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E8B9D1-1204-E305-EF29-5CD9ABB7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1"/>
            <a:ext cx="5454400" cy="24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56133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5058</TotalTime>
  <Words>2026</Words>
  <Application>Microsoft Office PowerPoint</Application>
  <PresentationFormat>와이드스크린</PresentationFormat>
  <Paragraphs>362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태나다체 </vt:lpstr>
      <vt:lpstr>Arial</vt:lpstr>
      <vt:lpstr>Haettenschweiler</vt:lpstr>
      <vt:lpstr>나눔고딕 ExtraBold</vt:lpstr>
      <vt:lpstr>맑은 고딕</vt:lpstr>
      <vt:lpstr>Century Schoolbook</vt:lpstr>
      <vt:lpstr>조선굴림체</vt:lpstr>
      <vt:lpstr>Wingdings 2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임윤수(2019182031)</cp:lastModifiedBy>
  <cp:revision>178</cp:revision>
  <cp:lastPrinted>2023-12-18T10:09:27Z</cp:lastPrinted>
  <dcterms:created xsi:type="dcterms:W3CDTF">2023-12-14T11:58:10Z</dcterms:created>
  <dcterms:modified xsi:type="dcterms:W3CDTF">2024-02-28T15:08:11Z</dcterms:modified>
</cp:coreProperties>
</file>